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3.svg" ContentType="image/svg+xml"/>
  <Override PartName="/ppt/media/image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8288000" cy="10287000"/>
  <p:notesSz cx="6858000" cy="9144000"/>
  <p:embeddedFontLst>
    <p:embeddedFont>
      <p:font typeface="Fira Code" panose="020B0809050000020004"/>
      <p:regular r:id="rId16"/>
    </p:embeddedFont>
    <p:embeddedFont>
      <p:font typeface="Canva Sans" panose="020B0503030501040103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  <p:embeddedFont>
      <p:font typeface="Calibri Light" panose="020F0302020204030204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svg>
</file>

<file path=ppt/media/image4.png>
</file>

<file path=ppt/media/image5.sv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213417">
            <a:off x="356870" y="8203565"/>
            <a:ext cx="18068925" cy="2453640"/>
            <a:chOff x="0" y="0"/>
            <a:chExt cx="5174786" cy="6462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74786" cy="646243"/>
            </a:xfrm>
            <a:custGeom>
              <a:avLst/>
              <a:gdLst/>
              <a:ahLst/>
              <a:cxnLst/>
              <a:rect l="l" t="t" r="r" b="b"/>
              <a:pathLst>
                <a:path w="5174786" h="646243">
                  <a:moveTo>
                    <a:pt x="0" y="0"/>
                  </a:moveTo>
                  <a:lnTo>
                    <a:pt x="5174786" y="0"/>
                  </a:lnTo>
                  <a:lnTo>
                    <a:pt x="5174786" y="646243"/>
                  </a:lnTo>
                  <a:lnTo>
                    <a:pt x="0" y="64624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174786" cy="6843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34210" y="1490121"/>
            <a:ext cx="17905329" cy="1564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0"/>
              </a:lnSpc>
            </a:pPr>
            <a:r>
              <a:rPr lang="en-US" sz="6745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ELECTRIC VEHICLE  DATA ANALYSIS</a:t>
            </a:r>
            <a:endParaRPr lang="en-US" sz="6745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  <a:p>
            <a:pPr algn="l">
              <a:lnSpc>
                <a:spcPts val="5435"/>
              </a:lnSpc>
            </a:pPr>
          </a:p>
        </p:txBody>
      </p:sp>
      <p:sp>
        <p:nvSpPr>
          <p:cNvPr id="6" name="Freeform 6"/>
          <p:cNvSpPr/>
          <p:nvPr/>
        </p:nvSpPr>
        <p:spPr>
          <a:xfrm>
            <a:off x="7944067" y="4499969"/>
            <a:ext cx="9315233" cy="4758331"/>
          </a:xfrm>
          <a:custGeom>
            <a:avLst/>
            <a:gdLst/>
            <a:ahLst/>
            <a:cxnLst/>
            <a:rect l="l" t="t" r="r" b="b"/>
            <a:pathLst>
              <a:path w="9315233" h="4758331">
                <a:moveTo>
                  <a:pt x="0" y="0"/>
                </a:moveTo>
                <a:lnTo>
                  <a:pt x="9315233" y="0"/>
                </a:lnTo>
                <a:lnTo>
                  <a:pt x="9315233" y="4758331"/>
                </a:lnTo>
                <a:lnTo>
                  <a:pt x="0" y="4758331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12006" t="-48433" r="-37110" b="-46059"/>
            </a:stretch>
          </a:blipFill>
        </p:spPr>
      </p:sp>
      <p:grpSp>
        <p:nvGrpSpPr>
          <p:cNvPr id="7" name="Group 7"/>
          <p:cNvGrpSpPr/>
          <p:nvPr/>
        </p:nvGrpSpPr>
        <p:grpSpPr>
          <a:xfrm rot="0">
            <a:off x="2292979" y="7338535"/>
            <a:ext cx="3073414" cy="47625"/>
            <a:chOff x="0" y="0"/>
            <a:chExt cx="809459" cy="1254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09459" cy="12543"/>
            </a:xfrm>
            <a:custGeom>
              <a:avLst/>
              <a:gdLst/>
              <a:ahLst/>
              <a:cxnLst/>
              <a:rect l="l" t="t" r="r" b="b"/>
              <a:pathLst>
                <a:path w="809459" h="12543">
                  <a:moveTo>
                    <a:pt x="0" y="0"/>
                  </a:moveTo>
                  <a:lnTo>
                    <a:pt x="809459" y="0"/>
                  </a:lnTo>
                  <a:lnTo>
                    <a:pt x="809459" y="12543"/>
                  </a:lnTo>
                  <a:lnTo>
                    <a:pt x="0" y="1254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809459" cy="12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30"/>
                </a:lnSpc>
              </a:pPr>
            </a:p>
          </p:txBody>
        </p:sp>
      </p:grpSp>
      <p:sp>
        <p:nvSpPr>
          <p:cNvPr id="10" name="Freeform 10"/>
          <p:cNvSpPr/>
          <p:nvPr/>
        </p:nvSpPr>
        <p:spPr>
          <a:xfrm>
            <a:off x="13930318" y="2526460"/>
            <a:ext cx="3328982" cy="1063296"/>
          </a:xfrm>
          <a:custGeom>
            <a:avLst/>
            <a:gdLst/>
            <a:ahLst/>
            <a:cxnLst/>
            <a:rect l="l" t="t" r="r" b="b"/>
            <a:pathLst>
              <a:path w="3328982" h="1063296">
                <a:moveTo>
                  <a:pt x="0" y="0"/>
                </a:moveTo>
                <a:lnTo>
                  <a:pt x="3328982" y="0"/>
                </a:lnTo>
                <a:lnTo>
                  <a:pt x="3328982" y="1063296"/>
                </a:lnTo>
                <a:lnTo>
                  <a:pt x="0" y="10632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790810" y="5872930"/>
            <a:ext cx="2333991" cy="745490"/>
          </a:xfrm>
          <a:custGeom>
            <a:avLst/>
            <a:gdLst/>
            <a:ahLst/>
            <a:cxnLst/>
            <a:rect l="l" t="t" r="r" b="b"/>
            <a:pathLst>
              <a:path w="2333991" h="745490">
                <a:moveTo>
                  <a:pt x="0" y="0"/>
                </a:moveTo>
                <a:lnTo>
                  <a:pt x="2333990" y="0"/>
                </a:lnTo>
                <a:lnTo>
                  <a:pt x="2333990" y="745490"/>
                </a:lnTo>
                <a:lnTo>
                  <a:pt x="0" y="7454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696138" y="9144644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2" y="0"/>
                </a:lnTo>
                <a:lnTo>
                  <a:pt x="563162" y="113656"/>
                </a:lnTo>
                <a:lnTo>
                  <a:pt x="0" y="1136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292979" y="7842521"/>
            <a:ext cx="3073414" cy="843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600">
                <a:solidFill>
                  <a:srgbClr val="FFFFFF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Presented By:</a:t>
            </a:r>
            <a:endParaRPr lang="en-US" sz="2600">
              <a:solidFill>
                <a:srgbClr val="FFFFFF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  <a:p>
            <a:pPr algn="l">
              <a:lnSpc>
                <a:spcPts val="3380"/>
              </a:lnSpc>
            </a:pPr>
            <a:r>
              <a:rPr lang="en-US" sz="2600">
                <a:solidFill>
                  <a:srgbClr val="FFFFFF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Abhishek</a:t>
            </a:r>
            <a:endParaRPr lang="en-US" sz="2600">
              <a:solidFill>
                <a:srgbClr val="FFFFFF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536435" y="788479"/>
            <a:ext cx="654274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38B6FF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HOME</a:t>
            </a:r>
            <a:endParaRPr lang="en-US" sz="1200">
              <a:solidFill>
                <a:srgbClr val="38B6FF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891278" y="4544261"/>
            <a:ext cx="9552719" cy="1484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5"/>
              </a:lnSpc>
            </a:pPr>
            <a:r>
              <a:rPr lang="en-US" sz="11680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THANK YOU</a:t>
            </a:r>
            <a:endParaRPr lang="en-US" sz="11680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4529309" y="3195215"/>
            <a:ext cx="3328982" cy="1063296"/>
          </a:xfrm>
          <a:custGeom>
            <a:avLst/>
            <a:gdLst/>
            <a:ahLst/>
            <a:cxnLst/>
            <a:rect l="l" t="t" r="r" b="b"/>
            <a:pathLst>
              <a:path w="3328982" h="1063296">
                <a:moveTo>
                  <a:pt x="0" y="0"/>
                </a:moveTo>
                <a:lnTo>
                  <a:pt x="3328982" y="0"/>
                </a:lnTo>
                <a:lnTo>
                  <a:pt x="3328982" y="1063296"/>
                </a:lnTo>
                <a:lnTo>
                  <a:pt x="0" y="1063296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372541" y="6196076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3" y="0"/>
                </a:lnTo>
                <a:lnTo>
                  <a:pt x="563163" y="113657"/>
                </a:lnTo>
                <a:lnTo>
                  <a:pt x="0" y="1136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7536435" y="788479"/>
            <a:ext cx="654274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38B6FF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HOME</a:t>
            </a:r>
            <a:endParaRPr lang="en-US" sz="1200">
              <a:solidFill>
                <a:srgbClr val="38B6FF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Freeform 15"/>
          <p:cNvSpPr/>
          <p:nvPr/>
        </p:nvSpPr>
        <p:spPr>
          <a:xfrm flipH="1">
            <a:off x="10668411" y="6028489"/>
            <a:ext cx="3328982" cy="1063296"/>
          </a:xfrm>
          <a:custGeom>
            <a:avLst/>
            <a:gdLst/>
            <a:ahLst/>
            <a:cxnLst/>
            <a:rect l="l" t="t" r="r" b="b"/>
            <a:pathLst>
              <a:path w="3328982" h="1063296">
                <a:moveTo>
                  <a:pt x="3328982" y="0"/>
                </a:moveTo>
                <a:lnTo>
                  <a:pt x="0" y="0"/>
                </a:lnTo>
                <a:lnTo>
                  <a:pt x="0" y="1063296"/>
                </a:lnTo>
                <a:lnTo>
                  <a:pt x="3328982" y="1063296"/>
                </a:lnTo>
                <a:lnTo>
                  <a:pt x="3328982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3537768"/>
            <a:ext cx="8753169" cy="113267"/>
            <a:chOff x="0" y="0"/>
            <a:chExt cx="2305361" cy="298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05361" cy="29832"/>
            </a:xfrm>
            <a:custGeom>
              <a:avLst/>
              <a:gdLst/>
              <a:ahLst/>
              <a:cxnLst/>
              <a:rect l="l" t="t" r="r" b="b"/>
              <a:pathLst>
                <a:path w="2305361" h="29832">
                  <a:moveTo>
                    <a:pt x="0" y="0"/>
                  </a:moveTo>
                  <a:lnTo>
                    <a:pt x="2305361" y="0"/>
                  </a:lnTo>
                  <a:lnTo>
                    <a:pt x="2305361" y="29832"/>
                  </a:lnTo>
                  <a:lnTo>
                    <a:pt x="0" y="298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2305361" cy="29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3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4243227" y="2631101"/>
            <a:ext cx="2333991" cy="745490"/>
          </a:xfrm>
          <a:custGeom>
            <a:avLst/>
            <a:gdLst/>
            <a:ahLst/>
            <a:cxnLst/>
            <a:rect l="l" t="t" r="r" b="b"/>
            <a:pathLst>
              <a:path w="2333991" h="745490">
                <a:moveTo>
                  <a:pt x="0" y="0"/>
                </a:moveTo>
                <a:lnTo>
                  <a:pt x="2333991" y="0"/>
                </a:lnTo>
                <a:lnTo>
                  <a:pt x="2333991" y="745490"/>
                </a:lnTo>
                <a:lnTo>
                  <a:pt x="0" y="74549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632195" y="3800681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2" y="0"/>
                </a:lnTo>
                <a:lnTo>
                  <a:pt x="563162" y="113656"/>
                </a:lnTo>
                <a:lnTo>
                  <a:pt x="0" y="113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700000">
            <a:off x="8891903" y="6451760"/>
            <a:ext cx="12050621" cy="1716459"/>
            <a:chOff x="0" y="0"/>
            <a:chExt cx="3173826" cy="4520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73826" cy="452072"/>
            </a:xfrm>
            <a:custGeom>
              <a:avLst/>
              <a:gdLst/>
              <a:ahLst/>
              <a:cxnLst/>
              <a:rect l="l" t="t" r="r" b="b"/>
              <a:pathLst>
                <a:path w="3173826" h="452072">
                  <a:moveTo>
                    <a:pt x="0" y="0"/>
                  </a:moveTo>
                  <a:lnTo>
                    <a:pt x="3173826" y="0"/>
                  </a:lnTo>
                  <a:lnTo>
                    <a:pt x="3173826" y="452072"/>
                  </a:lnTo>
                  <a:lnTo>
                    <a:pt x="0" y="4520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173826" cy="490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7211527" y="5869110"/>
            <a:ext cx="13404498" cy="532540"/>
            <a:chOff x="0" y="0"/>
            <a:chExt cx="3530403" cy="140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30403" cy="140257"/>
            </a:xfrm>
            <a:custGeom>
              <a:avLst/>
              <a:gdLst/>
              <a:ahLst/>
              <a:cxnLst/>
              <a:rect l="l" t="t" r="r" b="b"/>
              <a:pathLst>
                <a:path w="3530403" h="140257">
                  <a:moveTo>
                    <a:pt x="0" y="0"/>
                  </a:moveTo>
                  <a:lnTo>
                    <a:pt x="3530403" y="0"/>
                  </a:lnTo>
                  <a:lnTo>
                    <a:pt x="3530403" y="140257"/>
                  </a:lnTo>
                  <a:lnTo>
                    <a:pt x="0" y="14025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530403" cy="178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28700" y="2773976"/>
            <a:ext cx="9021115" cy="782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10"/>
              </a:lnSpc>
            </a:pPr>
            <a:r>
              <a:rPr lang="en-US" sz="6095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PROJECT OVERVIEW</a:t>
            </a:r>
            <a:endParaRPr lang="en-US" sz="6095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486653" y="4050341"/>
            <a:ext cx="7772647" cy="5207959"/>
            <a:chOff x="0" y="0"/>
            <a:chExt cx="3989531" cy="26731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9531" cy="2673133"/>
            </a:xfrm>
            <a:custGeom>
              <a:avLst/>
              <a:gdLst/>
              <a:ahLst/>
              <a:cxnLst/>
              <a:rect l="l" t="t" r="r" b="b"/>
              <a:pathLst>
                <a:path w="3989531" h="2673133">
                  <a:moveTo>
                    <a:pt x="3751406" y="0"/>
                  </a:moveTo>
                  <a:lnTo>
                    <a:pt x="3989531" y="238125"/>
                  </a:lnTo>
                  <a:lnTo>
                    <a:pt x="3989531" y="2435008"/>
                  </a:lnTo>
                  <a:lnTo>
                    <a:pt x="3751406" y="2673133"/>
                  </a:lnTo>
                  <a:lnTo>
                    <a:pt x="238125" y="2673133"/>
                  </a:lnTo>
                  <a:lnTo>
                    <a:pt x="0" y="243500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751406" y="0"/>
                  </a:lnTo>
                  <a:close/>
                </a:path>
              </a:pathLst>
            </a:custGeom>
            <a:blipFill>
              <a:blip r:embed="rId5"/>
              <a:stretch>
                <a:fillRect l="-252" r="-25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0" y="4379115"/>
            <a:ext cx="9486653" cy="4847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• </a:t>
            </a: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Analyzed EV dataset with 53 rows &amp; 25 features.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endParaRPr sz="3000">
              <a:latin typeface="Calibri Light" panose="020F0302020204030204" charset="0"/>
              <a:cs typeface="Calibri Light" panose="020F0302020204030204" charset="0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Included variables: price, battery capacity, range, engine power,energy consumption, dimensions, etc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Goal: The goal was to understand what drives EV pricing, range, and efficiency, and to identify which vehicles offer the best value to customers.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endParaRPr sz="3000">
              <a:latin typeface="Calibri Light" panose="020F0302020204030204" charset="0"/>
              <a:cs typeface="Calibri Light" panose="020F0302020204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3537768"/>
            <a:ext cx="5247173" cy="47625"/>
            <a:chOff x="0" y="0"/>
            <a:chExt cx="1381972" cy="125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81972" cy="12543"/>
            </a:xfrm>
            <a:custGeom>
              <a:avLst/>
              <a:gdLst/>
              <a:ahLst/>
              <a:cxnLst/>
              <a:rect l="l" t="t" r="r" b="b"/>
              <a:pathLst>
                <a:path w="1381972" h="12543">
                  <a:moveTo>
                    <a:pt x="0" y="0"/>
                  </a:moveTo>
                  <a:lnTo>
                    <a:pt x="1381972" y="0"/>
                  </a:lnTo>
                  <a:lnTo>
                    <a:pt x="1381972" y="12543"/>
                  </a:lnTo>
                  <a:lnTo>
                    <a:pt x="0" y="1254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1381972" cy="12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3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4243227" y="2631101"/>
            <a:ext cx="2333991" cy="745490"/>
          </a:xfrm>
          <a:custGeom>
            <a:avLst/>
            <a:gdLst/>
            <a:ahLst/>
            <a:cxnLst/>
            <a:rect l="l" t="t" r="r" b="b"/>
            <a:pathLst>
              <a:path w="2333991" h="745490">
                <a:moveTo>
                  <a:pt x="0" y="0"/>
                </a:moveTo>
                <a:lnTo>
                  <a:pt x="2333991" y="0"/>
                </a:lnTo>
                <a:lnTo>
                  <a:pt x="2333991" y="745490"/>
                </a:lnTo>
                <a:lnTo>
                  <a:pt x="0" y="74549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350614" y="3800681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2" y="0"/>
                </a:lnTo>
                <a:lnTo>
                  <a:pt x="563162" y="113656"/>
                </a:lnTo>
                <a:lnTo>
                  <a:pt x="0" y="113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700000">
            <a:off x="8891903" y="6451760"/>
            <a:ext cx="12050621" cy="1716459"/>
            <a:chOff x="0" y="0"/>
            <a:chExt cx="3173826" cy="4520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73826" cy="452072"/>
            </a:xfrm>
            <a:custGeom>
              <a:avLst/>
              <a:gdLst/>
              <a:ahLst/>
              <a:cxnLst/>
              <a:rect l="l" t="t" r="r" b="b"/>
              <a:pathLst>
                <a:path w="3173826" h="452072">
                  <a:moveTo>
                    <a:pt x="0" y="0"/>
                  </a:moveTo>
                  <a:lnTo>
                    <a:pt x="3173826" y="0"/>
                  </a:lnTo>
                  <a:lnTo>
                    <a:pt x="3173826" y="452072"/>
                  </a:lnTo>
                  <a:lnTo>
                    <a:pt x="0" y="4520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173826" cy="490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7211527" y="5869110"/>
            <a:ext cx="13404498" cy="532540"/>
            <a:chOff x="0" y="0"/>
            <a:chExt cx="3530403" cy="140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30403" cy="140257"/>
            </a:xfrm>
            <a:custGeom>
              <a:avLst/>
              <a:gdLst/>
              <a:ahLst/>
              <a:cxnLst/>
              <a:rect l="l" t="t" r="r" b="b"/>
              <a:pathLst>
                <a:path w="3530403" h="140257">
                  <a:moveTo>
                    <a:pt x="0" y="0"/>
                  </a:moveTo>
                  <a:lnTo>
                    <a:pt x="3530403" y="0"/>
                  </a:lnTo>
                  <a:lnTo>
                    <a:pt x="3530403" y="140257"/>
                  </a:lnTo>
                  <a:lnTo>
                    <a:pt x="0" y="14025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530403" cy="178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18714" y="2793026"/>
            <a:ext cx="9021115" cy="1352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10"/>
              </a:lnSpc>
            </a:pPr>
            <a:r>
              <a:rPr lang="en-US" sz="6095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OBJECTIVES</a:t>
            </a:r>
            <a:endParaRPr lang="en-US" sz="6095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  <a:p>
            <a:pPr algn="l">
              <a:lnSpc>
                <a:spcPts val="4510"/>
              </a:lnSpc>
            </a:pPr>
          </a:p>
        </p:txBody>
      </p:sp>
      <p:sp>
        <p:nvSpPr>
          <p:cNvPr id="16" name="TextBox 16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486653" y="4050341"/>
            <a:ext cx="7772647" cy="5207959"/>
            <a:chOff x="0" y="0"/>
            <a:chExt cx="3989531" cy="26731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9531" cy="2673133"/>
            </a:xfrm>
            <a:custGeom>
              <a:avLst/>
              <a:gdLst/>
              <a:ahLst/>
              <a:cxnLst/>
              <a:rect l="l" t="t" r="r" b="b"/>
              <a:pathLst>
                <a:path w="3989531" h="2673133">
                  <a:moveTo>
                    <a:pt x="3751406" y="0"/>
                  </a:moveTo>
                  <a:lnTo>
                    <a:pt x="3989531" y="238125"/>
                  </a:lnTo>
                  <a:lnTo>
                    <a:pt x="3989531" y="2435008"/>
                  </a:lnTo>
                  <a:lnTo>
                    <a:pt x="3751406" y="2673133"/>
                  </a:lnTo>
                  <a:lnTo>
                    <a:pt x="238125" y="2673133"/>
                  </a:lnTo>
                  <a:lnTo>
                    <a:pt x="0" y="243500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751406" y="0"/>
                  </a:lnTo>
                  <a:close/>
                </a:path>
              </a:pathLst>
            </a:custGeom>
            <a:blipFill>
              <a:blip r:embed="rId5"/>
              <a:stretch>
                <a:fillRect l="-252" r="-25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0" y="4379115"/>
            <a:ext cx="9486653" cy="3769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Clean missing &amp; skewed data.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Identify EVs based on customer criteria.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Detect outliers &amp; analyze relationships.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Build EV recommendation system.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Perform hypothesis testing (Audi vs Tesla).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Generate actionable insights for business.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endParaRPr>
              <a:latin typeface="Calibri Light" panose="020F0302020204030204" charset="0"/>
              <a:cs typeface="Calibri Light" panose="020F030202020403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73319" y="3515258"/>
            <a:ext cx="15444221" cy="113086"/>
            <a:chOff x="0" y="0"/>
            <a:chExt cx="4067614" cy="297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7614" cy="29784"/>
            </a:xfrm>
            <a:custGeom>
              <a:avLst/>
              <a:gdLst/>
              <a:ahLst/>
              <a:cxnLst/>
              <a:rect l="l" t="t" r="r" b="b"/>
              <a:pathLst>
                <a:path w="4067614" h="29784">
                  <a:moveTo>
                    <a:pt x="0" y="0"/>
                  </a:moveTo>
                  <a:lnTo>
                    <a:pt x="4067614" y="0"/>
                  </a:lnTo>
                  <a:lnTo>
                    <a:pt x="4067614" y="29784"/>
                  </a:lnTo>
                  <a:lnTo>
                    <a:pt x="0" y="2978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067614" cy="29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3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4243227" y="2631101"/>
            <a:ext cx="2333991" cy="745490"/>
          </a:xfrm>
          <a:custGeom>
            <a:avLst/>
            <a:gdLst/>
            <a:ahLst/>
            <a:cxnLst/>
            <a:rect l="l" t="t" r="r" b="b"/>
            <a:pathLst>
              <a:path w="2333991" h="745490">
                <a:moveTo>
                  <a:pt x="0" y="0"/>
                </a:moveTo>
                <a:lnTo>
                  <a:pt x="2333991" y="0"/>
                </a:lnTo>
                <a:lnTo>
                  <a:pt x="2333991" y="745490"/>
                </a:lnTo>
                <a:lnTo>
                  <a:pt x="0" y="74549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632195" y="3782515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2" y="0"/>
                </a:lnTo>
                <a:lnTo>
                  <a:pt x="563162" y="113656"/>
                </a:lnTo>
                <a:lnTo>
                  <a:pt x="0" y="113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700000">
            <a:off x="8891903" y="6451760"/>
            <a:ext cx="12050621" cy="1716459"/>
            <a:chOff x="0" y="0"/>
            <a:chExt cx="3173826" cy="4520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73826" cy="452072"/>
            </a:xfrm>
            <a:custGeom>
              <a:avLst/>
              <a:gdLst/>
              <a:ahLst/>
              <a:cxnLst/>
              <a:rect l="l" t="t" r="r" b="b"/>
              <a:pathLst>
                <a:path w="3173826" h="452072">
                  <a:moveTo>
                    <a:pt x="0" y="0"/>
                  </a:moveTo>
                  <a:lnTo>
                    <a:pt x="3173826" y="0"/>
                  </a:lnTo>
                  <a:lnTo>
                    <a:pt x="3173826" y="452072"/>
                  </a:lnTo>
                  <a:lnTo>
                    <a:pt x="0" y="4520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173826" cy="490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7211527" y="5869110"/>
            <a:ext cx="13404498" cy="532540"/>
            <a:chOff x="0" y="0"/>
            <a:chExt cx="3530403" cy="140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30403" cy="140257"/>
            </a:xfrm>
            <a:custGeom>
              <a:avLst/>
              <a:gdLst/>
              <a:ahLst/>
              <a:cxnLst/>
              <a:rect l="l" t="t" r="r" b="b"/>
              <a:pathLst>
                <a:path w="3530403" h="140257">
                  <a:moveTo>
                    <a:pt x="0" y="0"/>
                  </a:moveTo>
                  <a:lnTo>
                    <a:pt x="3530403" y="0"/>
                  </a:lnTo>
                  <a:lnTo>
                    <a:pt x="3530403" y="140257"/>
                  </a:lnTo>
                  <a:lnTo>
                    <a:pt x="0" y="14025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530403" cy="178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73319" y="2683862"/>
            <a:ext cx="15846887" cy="782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10"/>
              </a:lnSpc>
            </a:pPr>
            <a:r>
              <a:rPr lang="en-US" sz="6095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DATA CLEANING &amp; PREPROCESSING</a:t>
            </a:r>
            <a:endParaRPr lang="en-US" sz="6095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486653" y="4050341"/>
            <a:ext cx="7772647" cy="5207959"/>
            <a:chOff x="0" y="0"/>
            <a:chExt cx="3989531" cy="26731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9531" cy="2673133"/>
            </a:xfrm>
            <a:custGeom>
              <a:avLst/>
              <a:gdLst/>
              <a:ahLst/>
              <a:cxnLst/>
              <a:rect l="l" t="t" r="r" b="b"/>
              <a:pathLst>
                <a:path w="3989531" h="2673133">
                  <a:moveTo>
                    <a:pt x="3751406" y="0"/>
                  </a:moveTo>
                  <a:lnTo>
                    <a:pt x="3989531" y="238125"/>
                  </a:lnTo>
                  <a:lnTo>
                    <a:pt x="3989531" y="2435008"/>
                  </a:lnTo>
                  <a:lnTo>
                    <a:pt x="3751406" y="2673133"/>
                  </a:lnTo>
                  <a:lnTo>
                    <a:pt x="238125" y="2673133"/>
                  </a:lnTo>
                  <a:lnTo>
                    <a:pt x="0" y="243500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751406" y="0"/>
                  </a:lnTo>
                  <a:close/>
                </a:path>
              </a:pathLst>
            </a:custGeom>
            <a:blipFill>
              <a:blip r:embed="rId5"/>
              <a:stretch>
                <a:fillRect l="-252" r="-25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0" y="4379115"/>
            <a:ext cx="9486653" cy="1846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indent="0">
              <a:buNone/>
            </a:pPr>
            <a:r>
              <a:rPr sz="3000">
                <a:solidFill>
                  <a:schemeClr val="bg1"/>
                </a:solidFill>
                <a:latin typeface="Calibri Light" panose="020F0302020204030204" charset="0"/>
                <a:cs typeface="Calibri Light" panose="020F0302020204030204" charset="0"/>
                <a:sym typeface="+mn-ea"/>
              </a:rPr>
              <a:t>• Used median imputation for skewed numerical features.</a:t>
            </a: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  <a:p>
            <a:pPr marL="0" indent="0">
              <a:buNone/>
            </a:pPr>
            <a:r>
              <a:rPr sz="3000">
                <a:solidFill>
                  <a:schemeClr val="bg1"/>
                </a:solidFill>
                <a:latin typeface="Calibri Light" panose="020F0302020204030204" charset="0"/>
                <a:cs typeface="Calibri Light" panose="020F0302020204030204" charset="0"/>
                <a:sym typeface="+mn-ea"/>
              </a:rPr>
              <a:t>• Used mode imputation for 'Type of brakes'.</a:t>
            </a: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  <a:p>
            <a:pPr marL="0" indent="0">
              <a:buNone/>
            </a:pPr>
            <a:r>
              <a:rPr sz="3000">
                <a:solidFill>
                  <a:schemeClr val="bg1"/>
                </a:solidFill>
                <a:latin typeface="Calibri Light" panose="020F0302020204030204" charset="0"/>
                <a:cs typeface="Calibri Light" panose="020F0302020204030204" charset="0"/>
                <a:sym typeface="+mn-ea"/>
              </a:rPr>
              <a:t>• Validated missing values post-cleaning.</a:t>
            </a: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  <a:p>
            <a:pPr marL="0" indent="0">
              <a:buNone/>
            </a:pPr>
            <a:r>
              <a:rPr sz="3000">
                <a:solidFill>
                  <a:schemeClr val="bg1"/>
                </a:solidFill>
                <a:latin typeface="Calibri Light" panose="020F0302020204030204" charset="0"/>
                <a:cs typeface="Calibri Light" panose="020F0302020204030204" charset="0"/>
                <a:sym typeface="+mn-ea"/>
              </a:rPr>
              <a:t>• Visualized skewness using histograms &amp; boxplots.</a:t>
            </a: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5250" y="3111105"/>
            <a:ext cx="17920325" cy="135596"/>
            <a:chOff x="0" y="0"/>
            <a:chExt cx="4719756" cy="357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19756" cy="35713"/>
            </a:xfrm>
            <a:custGeom>
              <a:avLst/>
              <a:gdLst/>
              <a:ahLst/>
              <a:cxnLst/>
              <a:rect l="l" t="t" r="r" b="b"/>
              <a:pathLst>
                <a:path w="4719756" h="35713">
                  <a:moveTo>
                    <a:pt x="0" y="0"/>
                  </a:moveTo>
                  <a:lnTo>
                    <a:pt x="4719756" y="0"/>
                  </a:lnTo>
                  <a:lnTo>
                    <a:pt x="4719756" y="35713"/>
                  </a:lnTo>
                  <a:lnTo>
                    <a:pt x="0" y="3571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719756" cy="35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3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4243227" y="2631101"/>
            <a:ext cx="2333991" cy="745490"/>
          </a:xfrm>
          <a:custGeom>
            <a:avLst/>
            <a:gdLst/>
            <a:ahLst/>
            <a:cxnLst/>
            <a:rect l="l" t="t" r="r" b="b"/>
            <a:pathLst>
              <a:path w="2333991" h="745490">
                <a:moveTo>
                  <a:pt x="0" y="0"/>
                </a:moveTo>
                <a:lnTo>
                  <a:pt x="2333991" y="0"/>
                </a:lnTo>
                <a:lnTo>
                  <a:pt x="2333991" y="745490"/>
                </a:lnTo>
                <a:lnTo>
                  <a:pt x="0" y="74549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106965" y="2742709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3" y="0"/>
                </a:lnTo>
                <a:lnTo>
                  <a:pt x="563163" y="113656"/>
                </a:lnTo>
                <a:lnTo>
                  <a:pt x="0" y="113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700000">
            <a:off x="9079230" y="6903720"/>
            <a:ext cx="10772775" cy="1716405"/>
            <a:chOff x="0" y="0"/>
            <a:chExt cx="3173826" cy="4520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73826" cy="452072"/>
            </a:xfrm>
            <a:custGeom>
              <a:avLst/>
              <a:gdLst/>
              <a:ahLst/>
              <a:cxnLst/>
              <a:rect l="l" t="t" r="r" b="b"/>
              <a:pathLst>
                <a:path w="3173826" h="452072">
                  <a:moveTo>
                    <a:pt x="0" y="0"/>
                  </a:moveTo>
                  <a:lnTo>
                    <a:pt x="3173826" y="0"/>
                  </a:lnTo>
                  <a:lnTo>
                    <a:pt x="3173826" y="452072"/>
                  </a:lnTo>
                  <a:lnTo>
                    <a:pt x="0" y="4520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173826" cy="490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7347585" y="6198235"/>
            <a:ext cx="12473940" cy="532765"/>
            <a:chOff x="0" y="0"/>
            <a:chExt cx="3530403" cy="140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30403" cy="140257"/>
            </a:xfrm>
            <a:custGeom>
              <a:avLst/>
              <a:gdLst/>
              <a:ahLst/>
              <a:cxnLst/>
              <a:rect l="l" t="t" r="r" b="b"/>
              <a:pathLst>
                <a:path w="3530403" h="140257">
                  <a:moveTo>
                    <a:pt x="0" y="0"/>
                  </a:moveTo>
                  <a:lnTo>
                    <a:pt x="3530403" y="0"/>
                  </a:lnTo>
                  <a:lnTo>
                    <a:pt x="3530403" y="140257"/>
                  </a:lnTo>
                  <a:lnTo>
                    <a:pt x="0" y="14025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530403" cy="178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7625" y="2515717"/>
            <a:ext cx="18288000" cy="1176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5295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EXPLORATORY DATA ANALYSIS – KEY FINDINGS</a:t>
            </a:r>
            <a:endParaRPr lang="en-US" sz="5295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  <a:p>
            <a:pPr algn="l">
              <a:lnSpc>
                <a:spcPts val="3920"/>
              </a:lnSpc>
            </a:pPr>
          </a:p>
        </p:txBody>
      </p:sp>
      <p:sp>
        <p:nvSpPr>
          <p:cNvPr id="16" name="TextBox 16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486653" y="4050341"/>
            <a:ext cx="7772647" cy="5207959"/>
            <a:chOff x="0" y="0"/>
            <a:chExt cx="3989531" cy="26731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9531" cy="2673133"/>
            </a:xfrm>
            <a:custGeom>
              <a:avLst/>
              <a:gdLst/>
              <a:ahLst/>
              <a:cxnLst/>
              <a:rect l="l" t="t" r="r" b="b"/>
              <a:pathLst>
                <a:path w="3989531" h="2673133">
                  <a:moveTo>
                    <a:pt x="3751406" y="0"/>
                  </a:moveTo>
                  <a:lnTo>
                    <a:pt x="3989531" y="238125"/>
                  </a:lnTo>
                  <a:lnTo>
                    <a:pt x="3989531" y="2435008"/>
                  </a:lnTo>
                  <a:lnTo>
                    <a:pt x="3751406" y="2673133"/>
                  </a:lnTo>
                  <a:lnTo>
                    <a:pt x="238125" y="2673133"/>
                  </a:lnTo>
                  <a:lnTo>
                    <a:pt x="0" y="243500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751406" y="0"/>
                  </a:lnTo>
                  <a:close/>
                </a:path>
              </a:pathLst>
            </a:custGeom>
            <a:blipFill>
              <a:blip r:embed="rId5"/>
              <a:stretch>
                <a:fillRect l="-252" r="-25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0" y="4378960"/>
            <a:ext cx="9262110" cy="405828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12</a:t>
            </a: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 EVs fit customer criteria (price ≤ 350k PLN, range ≥ 400 km).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Audi and mercedes has highest average battery capacity.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  Tesla &amp; Volkswagen provide high range at  competitive price.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marL="457200" indent="-457200" algn="l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No outliers found in Energy Consumption.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marL="457200" indent="-457200" algn="l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 Positive correlation between battery capacity &amp; range.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endParaRPr>
              <a:latin typeface="Calibri Light" panose="020F0302020204030204" charset="0"/>
              <a:cs typeface="Calibri Light" panose="020F030202020403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5250" y="2976754"/>
            <a:ext cx="11542661" cy="181975"/>
            <a:chOff x="0" y="0"/>
            <a:chExt cx="3040042" cy="4792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40042" cy="47928"/>
            </a:xfrm>
            <a:custGeom>
              <a:avLst/>
              <a:gdLst/>
              <a:ahLst/>
              <a:cxnLst/>
              <a:rect l="l" t="t" r="r" b="b"/>
              <a:pathLst>
                <a:path w="3040042" h="47928">
                  <a:moveTo>
                    <a:pt x="0" y="0"/>
                  </a:moveTo>
                  <a:lnTo>
                    <a:pt x="3040042" y="0"/>
                  </a:lnTo>
                  <a:lnTo>
                    <a:pt x="3040042" y="47928"/>
                  </a:lnTo>
                  <a:lnTo>
                    <a:pt x="0" y="479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3040042" cy="98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3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4243227" y="2631101"/>
            <a:ext cx="2333991" cy="745490"/>
          </a:xfrm>
          <a:custGeom>
            <a:avLst/>
            <a:gdLst/>
            <a:ahLst/>
            <a:cxnLst/>
            <a:rect l="l" t="t" r="r" b="b"/>
            <a:pathLst>
              <a:path w="2333991" h="745490">
                <a:moveTo>
                  <a:pt x="0" y="0"/>
                </a:moveTo>
                <a:lnTo>
                  <a:pt x="2333991" y="0"/>
                </a:lnTo>
                <a:lnTo>
                  <a:pt x="2333991" y="745490"/>
                </a:lnTo>
                <a:lnTo>
                  <a:pt x="0" y="74549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917213" y="3575581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3" y="0"/>
                </a:lnTo>
                <a:lnTo>
                  <a:pt x="563163" y="113656"/>
                </a:lnTo>
                <a:lnTo>
                  <a:pt x="0" y="113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700000">
            <a:off x="8891903" y="6451760"/>
            <a:ext cx="12050621" cy="1716459"/>
            <a:chOff x="0" y="0"/>
            <a:chExt cx="3173826" cy="4520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73826" cy="452072"/>
            </a:xfrm>
            <a:custGeom>
              <a:avLst/>
              <a:gdLst/>
              <a:ahLst/>
              <a:cxnLst/>
              <a:rect l="l" t="t" r="r" b="b"/>
              <a:pathLst>
                <a:path w="3173826" h="452072">
                  <a:moveTo>
                    <a:pt x="0" y="0"/>
                  </a:moveTo>
                  <a:lnTo>
                    <a:pt x="3173826" y="0"/>
                  </a:lnTo>
                  <a:lnTo>
                    <a:pt x="3173826" y="452072"/>
                  </a:lnTo>
                  <a:lnTo>
                    <a:pt x="0" y="4520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173826" cy="490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7211527" y="5869110"/>
            <a:ext cx="13404498" cy="532540"/>
            <a:chOff x="0" y="0"/>
            <a:chExt cx="3530403" cy="140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30403" cy="140257"/>
            </a:xfrm>
            <a:custGeom>
              <a:avLst/>
              <a:gdLst/>
              <a:ahLst/>
              <a:cxnLst/>
              <a:rect l="l" t="t" r="r" b="b"/>
              <a:pathLst>
                <a:path w="3530403" h="140257">
                  <a:moveTo>
                    <a:pt x="0" y="0"/>
                  </a:moveTo>
                  <a:lnTo>
                    <a:pt x="3530403" y="0"/>
                  </a:lnTo>
                  <a:lnTo>
                    <a:pt x="3530403" y="140257"/>
                  </a:lnTo>
                  <a:lnTo>
                    <a:pt x="0" y="14025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530403" cy="178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5250" y="2399297"/>
            <a:ext cx="18288000" cy="1176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5295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EV RECOMMENDATION SYSTEM</a:t>
            </a:r>
            <a:endParaRPr lang="en-US" sz="5295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  <a:p>
            <a:pPr algn="l">
              <a:lnSpc>
                <a:spcPts val="3920"/>
              </a:lnSpc>
            </a:pPr>
          </a:p>
        </p:txBody>
      </p:sp>
      <p:sp>
        <p:nvSpPr>
          <p:cNvPr id="16" name="TextBox 16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486653" y="4050341"/>
            <a:ext cx="7772647" cy="5207959"/>
            <a:chOff x="0" y="0"/>
            <a:chExt cx="3989531" cy="26731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9531" cy="2673133"/>
            </a:xfrm>
            <a:custGeom>
              <a:avLst/>
              <a:gdLst/>
              <a:ahLst/>
              <a:cxnLst/>
              <a:rect l="l" t="t" r="r" b="b"/>
              <a:pathLst>
                <a:path w="3989531" h="2673133">
                  <a:moveTo>
                    <a:pt x="3751406" y="0"/>
                  </a:moveTo>
                  <a:lnTo>
                    <a:pt x="3989531" y="238125"/>
                  </a:lnTo>
                  <a:lnTo>
                    <a:pt x="3989531" y="2435008"/>
                  </a:lnTo>
                  <a:lnTo>
                    <a:pt x="3751406" y="2673133"/>
                  </a:lnTo>
                  <a:lnTo>
                    <a:pt x="238125" y="2673133"/>
                  </a:lnTo>
                  <a:lnTo>
                    <a:pt x="0" y="243500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751406" y="0"/>
                  </a:lnTo>
                  <a:close/>
                </a:path>
              </a:pathLst>
            </a:custGeom>
            <a:blipFill>
              <a:blip r:embed="rId5"/>
              <a:stretch>
                <a:fillRect l="-252" r="-252"/>
              </a:stretch>
            </a:blipFill>
          </p:spPr>
        </p:sp>
      </p:grpSp>
      <p:sp>
        <p:nvSpPr>
          <p:cNvPr id="20" name="TextBox 19"/>
          <p:cNvSpPr txBox="1"/>
          <p:nvPr/>
        </p:nvSpPr>
        <p:spPr>
          <a:xfrm>
            <a:off x="0" y="4378960"/>
            <a:ext cx="9545320" cy="475043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200"/>
              </a:lnSpc>
            </a:pPr>
            <a:r>
              <a:rPr sz="3000">
                <a:solidFill>
                  <a:schemeClr val="bg1"/>
                </a:solidFill>
                <a:latin typeface="Calibri Light" panose="020F0302020204030204" charset="0"/>
                <a:cs typeface="Calibri Light" panose="020F0302020204030204" charset="0"/>
                <a:sym typeface="+mn-ea"/>
              </a:rPr>
              <a:t>• Built a Python class: EVRecommender.</a:t>
            </a: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  <a:p>
            <a:pPr algn="l">
              <a:lnSpc>
                <a:spcPts val="4200"/>
              </a:lnSpc>
            </a:pPr>
            <a:r>
              <a:rPr sz="3000">
                <a:solidFill>
                  <a:schemeClr val="bg1"/>
                </a:solidFill>
                <a:latin typeface="Calibri Light" panose="020F0302020204030204" charset="0"/>
                <a:cs typeface="Calibri Light" panose="020F0302020204030204" charset="0"/>
                <a:sym typeface="+mn-ea"/>
              </a:rPr>
              <a:t>• Inputs: budget, min range, min battery.</a:t>
            </a: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  <a:p>
            <a:pPr algn="l">
              <a:lnSpc>
                <a:spcPts val="4200"/>
              </a:lnSpc>
            </a:pPr>
            <a:r>
              <a:rPr sz="3000">
                <a:solidFill>
                  <a:schemeClr val="bg1"/>
                </a:solidFill>
                <a:latin typeface="Calibri Light" panose="020F0302020204030204" charset="0"/>
                <a:cs typeface="Calibri Light" panose="020F0302020204030204" charset="0"/>
                <a:sym typeface="+mn-ea"/>
              </a:rPr>
              <a:t>• Sorted on: highest range → lowest price.</a:t>
            </a: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  <a:p>
            <a:pPr algn="l">
              <a:lnSpc>
                <a:spcPts val="4200"/>
              </a:lnSpc>
            </a:pPr>
            <a:r>
              <a:rPr sz="3000">
                <a:solidFill>
                  <a:schemeClr val="bg1"/>
                </a:solidFill>
                <a:latin typeface="Calibri Light" panose="020F0302020204030204" charset="0"/>
                <a:cs typeface="Calibri Light" panose="020F0302020204030204" charset="0"/>
                <a:sym typeface="+mn-ea"/>
              </a:rPr>
              <a:t>• Output: Top 3 EV recommendations.</a:t>
            </a: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  <a:p>
            <a:pPr algn="l">
              <a:lnSpc>
                <a:spcPts val="4200"/>
              </a:lnSpc>
            </a:pPr>
            <a:r>
              <a:rPr sz="3000">
                <a:solidFill>
                  <a:schemeClr val="bg1"/>
                </a:solidFill>
                <a:latin typeface="Calibri Light" panose="020F0302020204030204" charset="0"/>
                <a:cs typeface="Calibri Light" panose="020F0302020204030204" charset="0"/>
                <a:sym typeface="+mn-ea"/>
              </a:rPr>
              <a:t>• Example: Tesla Model 3, VW ID.3 Pro S.</a:t>
            </a: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  <a:p>
            <a:pPr algn="l">
              <a:lnSpc>
                <a:spcPts val="4200"/>
              </a:lnSpc>
            </a:pPr>
            <a:endParaRPr sz="3000">
              <a:solidFill>
                <a:schemeClr val="bg1"/>
              </a:solidFill>
              <a:latin typeface="Calibri Light" panose="020F0302020204030204" charset="0"/>
              <a:cs typeface="Calibri Light" panose="020F0302020204030204" charset="0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5250" y="3021774"/>
            <a:ext cx="17755432" cy="136955"/>
            <a:chOff x="0" y="0"/>
            <a:chExt cx="4676328" cy="3607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76328" cy="36071"/>
            </a:xfrm>
            <a:custGeom>
              <a:avLst/>
              <a:gdLst/>
              <a:ahLst/>
              <a:cxnLst/>
              <a:rect l="l" t="t" r="r" b="b"/>
              <a:pathLst>
                <a:path w="4676328" h="36071">
                  <a:moveTo>
                    <a:pt x="0" y="0"/>
                  </a:moveTo>
                  <a:lnTo>
                    <a:pt x="4676328" y="0"/>
                  </a:lnTo>
                  <a:lnTo>
                    <a:pt x="4676328" y="36071"/>
                  </a:lnTo>
                  <a:lnTo>
                    <a:pt x="0" y="360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676328" cy="360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3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4243227" y="2631101"/>
            <a:ext cx="2333991" cy="745490"/>
          </a:xfrm>
          <a:custGeom>
            <a:avLst/>
            <a:gdLst/>
            <a:ahLst/>
            <a:cxnLst/>
            <a:rect l="l" t="t" r="r" b="b"/>
            <a:pathLst>
              <a:path w="2333991" h="745490">
                <a:moveTo>
                  <a:pt x="0" y="0"/>
                </a:moveTo>
                <a:lnTo>
                  <a:pt x="2333991" y="0"/>
                </a:lnTo>
                <a:lnTo>
                  <a:pt x="2333991" y="745490"/>
                </a:lnTo>
                <a:lnTo>
                  <a:pt x="0" y="74549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917213" y="3575581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3" y="0"/>
                </a:lnTo>
                <a:lnTo>
                  <a:pt x="563163" y="113656"/>
                </a:lnTo>
                <a:lnTo>
                  <a:pt x="0" y="113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700000">
            <a:off x="8891903" y="6451760"/>
            <a:ext cx="12050621" cy="1716459"/>
            <a:chOff x="0" y="0"/>
            <a:chExt cx="3173826" cy="4520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73826" cy="452072"/>
            </a:xfrm>
            <a:custGeom>
              <a:avLst/>
              <a:gdLst/>
              <a:ahLst/>
              <a:cxnLst/>
              <a:rect l="l" t="t" r="r" b="b"/>
              <a:pathLst>
                <a:path w="3173826" h="452072">
                  <a:moveTo>
                    <a:pt x="0" y="0"/>
                  </a:moveTo>
                  <a:lnTo>
                    <a:pt x="3173826" y="0"/>
                  </a:lnTo>
                  <a:lnTo>
                    <a:pt x="3173826" y="452072"/>
                  </a:lnTo>
                  <a:lnTo>
                    <a:pt x="0" y="4520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173826" cy="490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7211527" y="5869110"/>
            <a:ext cx="13404498" cy="532540"/>
            <a:chOff x="0" y="0"/>
            <a:chExt cx="3530403" cy="140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30403" cy="140257"/>
            </a:xfrm>
            <a:custGeom>
              <a:avLst/>
              <a:gdLst/>
              <a:ahLst/>
              <a:cxnLst/>
              <a:rect l="l" t="t" r="r" b="b"/>
              <a:pathLst>
                <a:path w="3530403" h="140257">
                  <a:moveTo>
                    <a:pt x="0" y="0"/>
                  </a:moveTo>
                  <a:lnTo>
                    <a:pt x="3530403" y="0"/>
                  </a:lnTo>
                  <a:lnTo>
                    <a:pt x="3530403" y="140257"/>
                  </a:lnTo>
                  <a:lnTo>
                    <a:pt x="0" y="14025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530403" cy="178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5250" y="2439701"/>
            <a:ext cx="18288000" cy="946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5"/>
              </a:lnSpc>
            </a:pPr>
            <a:r>
              <a:rPr lang="en-US" sz="4400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HYPOTHESIS TESTING – AUDI VS TESLA ENGINE POWER</a:t>
            </a:r>
            <a:endParaRPr lang="en-US" sz="4400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  <a:p>
            <a:pPr algn="l">
              <a:lnSpc>
                <a:spcPts val="3105"/>
              </a:lnSpc>
            </a:pPr>
          </a:p>
        </p:txBody>
      </p:sp>
      <p:sp>
        <p:nvSpPr>
          <p:cNvPr id="16" name="TextBox 16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486653" y="4050341"/>
            <a:ext cx="7772647" cy="5207959"/>
            <a:chOff x="0" y="0"/>
            <a:chExt cx="3989531" cy="26731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9531" cy="2673133"/>
            </a:xfrm>
            <a:custGeom>
              <a:avLst/>
              <a:gdLst/>
              <a:ahLst/>
              <a:cxnLst/>
              <a:rect l="l" t="t" r="r" b="b"/>
              <a:pathLst>
                <a:path w="3989531" h="2673133">
                  <a:moveTo>
                    <a:pt x="3751406" y="0"/>
                  </a:moveTo>
                  <a:lnTo>
                    <a:pt x="3989531" y="238125"/>
                  </a:lnTo>
                  <a:lnTo>
                    <a:pt x="3989531" y="2435008"/>
                  </a:lnTo>
                  <a:lnTo>
                    <a:pt x="3751406" y="2673133"/>
                  </a:lnTo>
                  <a:lnTo>
                    <a:pt x="238125" y="2673133"/>
                  </a:lnTo>
                  <a:lnTo>
                    <a:pt x="0" y="243500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751406" y="0"/>
                  </a:lnTo>
                  <a:close/>
                </a:path>
              </a:pathLst>
            </a:custGeom>
            <a:blipFill>
              <a:blip r:embed="rId5"/>
              <a:stretch>
                <a:fillRect l="-252" r="-25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0" y="4379115"/>
            <a:ext cx="9486653" cy="2693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Tests performed: Shapiro-Wilk, Mann–Whitney U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p-value &gt; 0.05 → Fail to reject Null Hypothesis.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Conclusion: No significant difference in engine power.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Factors like range, price and charging speed differentiates it.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endParaRPr>
              <a:latin typeface="Calibri Light" panose="020F0302020204030204" charset="0"/>
              <a:cs typeface="Calibri Light" panose="020F0302020204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5250" y="3019922"/>
            <a:ext cx="8390675" cy="138808"/>
            <a:chOff x="0" y="0"/>
            <a:chExt cx="2209890" cy="365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09890" cy="36558"/>
            </a:xfrm>
            <a:custGeom>
              <a:avLst/>
              <a:gdLst/>
              <a:ahLst/>
              <a:cxnLst/>
              <a:rect l="l" t="t" r="r" b="b"/>
              <a:pathLst>
                <a:path w="2209890" h="36558">
                  <a:moveTo>
                    <a:pt x="0" y="0"/>
                  </a:moveTo>
                  <a:lnTo>
                    <a:pt x="2209890" y="0"/>
                  </a:lnTo>
                  <a:lnTo>
                    <a:pt x="2209890" y="36558"/>
                  </a:lnTo>
                  <a:lnTo>
                    <a:pt x="0" y="3655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2209890" cy="365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3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4243227" y="2631101"/>
            <a:ext cx="2333991" cy="745490"/>
          </a:xfrm>
          <a:custGeom>
            <a:avLst/>
            <a:gdLst/>
            <a:ahLst/>
            <a:cxnLst/>
            <a:rect l="l" t="t" r="r" b="b"/>
            <a:pathLst>
              <a:path w="2333991" h="745490">
                <a:moveTo>
                  <a:pt x="0" y="0"/>
                </a:moveTo>
                <a:lnTo>
                  <a:pt x="2333991" y="0"/>
                </a:lnTo>
                <a:lnTo>
                  <a:pt x="2333991" y="745490"/>
                </a:lnTo>
                <a:lnTo>
                  <a:pt x="0" y="74549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917213" y="3575581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3" y="0"/>
                </a:lnTo>
                <a:lnTo>
                  <a:pt x="563163" y="113656"/>
                </a:lnTo>
                <a:lnTo>
                  <a:pt x="0" y="113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700000">
            <a:off x="8891903" y="6451760"/>
            <a:ext cx="12050621" cy="1716459"/>
            <a:chOff x="0" y="0"/>
            <a:chExt cx="3173826" cy="4520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73826" cy="452072"/>
            </a:xfrm>
            <a:custGeom>
              <a:avLst/>
              <a:gdLst/>
              <a:ahLst/>
              <a:cxnLst/>
              <a:rect l="l" t="t" r="r" b="b"/>
              <a:pathLst>
                <a:path w="3173826" h="452072">
                  <a:moveTo>
                    <a:pt x="0" y="0"/>
                  </a:moveTo>
                  <a:lnTo>
                    <a:pt x="3173826" y="0"/>
                  </a:lnTo>
                  <a:lnTo>
                    <a:pt x="3173826" y="452072"/>
                  </a:lnTo>
                  <a:lnTo>
                    <a:pt x="0" y="4520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173826" cy="490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7211527" y="5869110"/>
            <a:ext cx="13404498" cy="532540"/>
            <a:chOff x="0" y="0"/>
            <a:chExt cx="3530403" cy="140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30403" cy="140257"/>
            </a:xfrm>
            <a:custGeom>
              <a:avLst/>
              <a:gdLst/>
              <a:ahLst/>
              <a:cxnLst/>
              <a:rect l="l" t="t" r="r" b="b"/>
              <a:pathLst>
                <a:path w="3530403" h="140257">
                  <a:moveTo>
                    <a:pt x="0" y="0"/>
                  </a:moveTo>
                  <a:lnTo>
                    <a:pt x="3530403" y="0"/>
                  </a:lnTo>
                  <a:lnTo>
                    <a:pt x="3530403" y="140257"/>
                  </a:lnTo>
                  <a:lnTo>
                    <a:pt x="0" y="14025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530403" cy="178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5250" y="2439701"/>
            <a:ext cx="8570755" cy="946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5"/>
              </a:lnSpc>
            </a:pPr>
            <a:r>
              <a:rPr lang="en-US" sz="4400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FINAL RECOMMENDATIONS </a:t>
            </a:r>
            <a:endParaRPr lang="en-US" sz="4400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  <a:p>
            <a:pPr algn="l">
              <a:lnSpc>
                <a:spcPts val="3105"/>
              </a:lnSpc>
            </a:pPr>
          </a:p>
        </p:txBody>
      </p:sp>
      <p:sp>
        <p:nvSpPr>
          <p:cNvPr id="16" name="TextBox 16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486653" y="4050341"/>
            <a:ext cx="7772647" cy="5207959"/>
            <a:chOff x="0" y="0"/>
            <a:chExt cx="3989531" cy="26731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9531" cy="2673133"/>
            </a:xfrm>
            <a:custGeom>
              <a:avLst/>
              <a:gdLst/>
              <a:ahLst/>
              <a:cxnLst/>
              <a:rect l="l" t="t" r="r" b="b"/>
              <a:pathLst>
                <a:path w="3989531" h="2673133">
                  <a:moveTo>
                    <a:pt x="3751406" y="0"/>
                  </a:moveTo>
                  <a:lnTo>
                    <a:pt x="3989531" y="238125"/>
                  </a:lnTo>
                  <a:lnTo>
                    <a:pt x="3989531" y="2435008"/>
                  </a:lnTo>
                  <a:lnTo>
                    <a:pt x="3751406" y="2673133"/>
                  </a:lnTo>
                  <a:lnTo>
                    <a:pt x="238125" y="2673133"/>
                  </a:lnTo>
                  <a:lnTo>
                    <a:pt x="0" y="243500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751406" y="0"/>
                  </a:lnTo>
                  <a:close/>
                </a:path>
              </a:pathLst>
            </a:custGeom>
            <a:blipFill>
              <a:blip r:embed="rId5"/>
              <a:stretch>
                <a:fillRect l="-252" r="-25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0" y="4379115"/>
            <a:ext cx="9486653" cy="2693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improve efficiency rather than just battery size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 adjust pricing for low value-score models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focus more on mid-range EVs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</a:p>
          <a:p>
            <a:pPr algn="l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6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5250" y="3019922"/>
            <a:ext cx="8891039" cy="139595"/>
            <a:chOff x="0" y="0"/>
            <a:chExt cx="2341673" cy="367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41673" cy="36766"/>
            </a:xfrm>
            <a:custGeom>
              <a:avLst/>
              <a:gdLst/>
              <a:ahLst/>
              <a:cxnLst/>
              <a:rect l="l" t="t" r="r" b="b"/>
              <a:pathLst>
                <a:path w="2341673" h="36766">
                  <a:moveTo>
                    <a:pt x="0" y="0"/>
                  </a:moveTo>
                  <a:lnTo>
                    <a:pt x="2341673" y="0"/>
                  </a:lnTo>
                  <a:lnTo>
                    <a:pt x="2341673" y="36766"/>
                  </a:lnTo>
                  <a:lnTo>
                    <a:pt x="0" y="3676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2341673" cy="367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3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4243227" y="2631101"/>
            <a:ext cx="2333991" cy="745490"/>
          </a:xfrm>
          <a:custGeom>
            <a:avLst/>
            <a:gdLst/>
            <a:ahLst/>
            <a:cxnLst/>
            <a:rect l="l" t="t" r="r" b="b"/>
            <a:pathLst>
              <a:path w="2333991" h="745490">
                <a:moveTo>
                  <a:pt x="0" y="0"/>
                </a:moveTo>
                <a:lnTo>
                  <a:pt x="2333991" y="0"/>
                </a:lnTo>
                <a:lnTo>
                  <a:pt x="2333991" y="745490"/>
                </a:lnTo>
                <a:lnTo>
                  <a:pt x="0" y="74549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917213" y="3575581"/>
            <a:ext cx="563162" cy="113656"/>
          </a:xfrm>
          <a:custGeom>
            <a:avLst/>
            <a:gdLst/>
            <a:ahLst/>
            <a:cxnLst/>
            <a:rect l="l" t="t" r="r" b="b"/>
            <a:pathLst>
              <a:path w="563162" h="113656">
                <a:moveTo>
                  <a:pt x="0" y="0"/>
                </a:moveTo>
                <a:lnTo>
                  <a:pt x="563163" y="0"/>
                </a:lnTo>
                <a:lnTo>
                  <a:pt x="563163" y="113656"/>
                </a:lnTo>
                <a:lnTo>
                  <a:pt x="0" y="113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700000">
            <a:off x="8891903" y="6451760"/>
            <a:ext cx="12050621" cy="1716459"/>
            <a:chOff x="0" y="0"/>
            <a:chExt cx="3173826" cy="4520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73826" cy="452072"/>
            </a:xfrm>
            <a:custGeom>
              <a:avLst/>
              <a:gdLst/>
              <a:ahLst/>
              <a:cxnLst/>
              <a:rect l="l" t="t" r="r" b="b"/>
              <a:pathLst>
                <a:path w="3173826" h="452072">
                  <a:moveTo>
                    <a:pt x="0" y="0"/>
                  </a:moveTo>
                  <a:lnTo>
                    <a:pt x="3173826" y="0"/>
                  </a:lnTo>
                  <a:lnTo>
                    <a:pt x="3173826" y="452072"/>
                  </a:lnTo>
                  <a:lnTo>
                    <a:pt x="0" y="4520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173826" cy="490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7211527" y="5869110"/>
            <a:ext cx="13404498" cy="532540"/>
            <a:chOff x="0" y="0"/>
            <a:chExt cx="3530403" cy="140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30403" cy="140257"/>
            </a:xfrm>
            <a:custGeom>
              <a:avLst/>
              <a:gdLst/>
              <a:ahLst/>
              <a:cxnLst/>
              <a:rect l="l" t="t" r="r" b="b"/>
              <a:pathLst>
                <a:path w="3530403" h="140257">
                  <a:moveTo>
                    <a:pt x="0" y="0"/>
                  </a:moveTo>
                  <a:lnTo>
                    <a:pt x="3530403" y="0"/>
                  </a:lnTo>
                  <a:lnTo>
                    <a:pt x="3530403" y="140257"/>
                  </a:lnTo>
                  <a:lnTo>
                    <a:pt x="0" y="14025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530403" cy="178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485925" y="788479"/>
            <a:ext cx="1000729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ABOUT US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81869" y="788479"/>
            <a:ext cx="952942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SERVICES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7150" y="2468276"/>
            <a:ext cx="8938664" cy="946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5"/>
              </a:lnSpc>
            </a:pPr>
            <a:r>
              <a:rPr lang="en-US" sz="4400">
                <a:solidFill>
                  <a:srgbClr val="38B6FF"/>
                </a:solidFill>
                <a:latin typeface="Academy"/>
                <a:ea typeface="Academy"/>
                <a:cs typeface="Academy"/>
                <a:sym typeface="Academy"/>
              </a:rPr>
              <a:t>KEY SKILLS DEMONSTRATED</a:t>
            </a:r>
            <a:endParaRPr lang="en-US" sz="4400">
              <a:solidFill>
                <a:srgbClr val="38B6FF"/>
              </a:solidFill>
              <a:latin typeface="Academy"/>
              <a:ea typeface="Academy"/>
              <a:cs typeface="Academy"/>
              <a:sym typeface="Academy"/>
            </a:endParaRPr>
          </a:p>
          <a:p>
            <a:pPr algn="l">
              <a:lnSpc>
                <a:spcPts val="3105"/>
              </a:lnSpc>
            </a:pPr>
          </a:p>
        </p:txBody>
      </p:sp>
      <p:sp>
        <p:nvSpPr>
          <p:cNvPr id="16" name="TextBox 16"/>
          <p:cNvSpPr txBox="1"/>
          <p:nvPr/>
        </p:nvSpPr>
        <p:spPr>
          <a:xfrm>
            <a:off x="11030026" y="788479"/>
            <a:ext cx="1215770" cy="194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0"/>
              </a:lnSpc>
            </a:pPr>
            <a:r>
              <a:rPr lang="en-US" sz="1200">
                <a:solidFill>
                  <a:srgbClr val="485369"/>
                </a:solidFill>
                <a:latin typeface="Fira Code" panose="020B0809050000020004"/>
                <a:ea typeface="Fira Code" panose="020B0809050000020004"/>
                <a:cs typeface="Fira Code" panose="020B0809050000020004"/>
                <a:sym typeface="Fira Code" panose="020B0809050000020004"/>
              </a:rPr>
              <a:t>TEST DRIVE</a:t>
            </a:r>
            <a:endParaRPr lang="en-US" sz="1200">
              <a:solidFill>
                <a:srgbClr val="485369"/>
              </a:solidFill>
              <a:latin typeface="Fira Code" panose="020B0809050000020004"/>
              <a:ea typeface="Fira Code" panose="020B0809050000020004"/>
              <a:cs typeface="Fira Code" panose="020B0809050000020004"/>
              <a:sym typeface="Fira Code" panose="020B0809050000020004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486653" y="4050341"/>
            <a:ext cx="7772647" cy="5207959"/>
            <a:chOff x="0" y="0"/>
            <a:chExt cx="3989531" cy="26731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989531" cy="2673133"/>
            </a:xfrm>
            <a:custGeom>
              <a:avLst/>
              <a:gdLst/>
              <a:ahLst/>
              <a:cxnLst/>
              <a:rect l="l" t="t" r="r" b="b"/>
              <a:pathLst>
                <a:path w="3989531" h="2673133">
                  <a:moveTo>
                    <a:pt x="3751406" y="0"/>
                  </a:moveTo>
                  <a:lnTo>
                    <a:pt x="3989531" y="238125"/>
                  </a:lnTo>
                  <a:lnTo>
                    <a:pt x="3989531" y="2435008"/>
                  </a:lnTo>
                  <a:lnTo>
                    <a:pt x="3751406" y="2673133"/>
                  </a:lnTo>
                  <a:lnTo>
                    <a:pt x="238125" y="2673133"/>
                  </a:lnTo>
                  <a:lnTo>
                    <a:pt x="0" y="243500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751406" y="0"/>
                  </a:lnTo>
                  <a:close/>
                </a:path>
              </a:pathLst>
            </a:custGeom>
            <a:blipFill>
              <a:blip r:embed="rId5"/>
              <a:stretch>
                <a:fillRect l="-252" r="-25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0" y="4379115"/>
            <a:ext cx="9486653" cy="323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Data Cleaning &amp; Preprocessing.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Exploratory Data Analysis.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Statistical Testing.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Python OOP for Recommender System.</a:t>
            </a:r>
            <a:endParaRPr lang="en-US" sz="3000">
              <a:solidFill>
                <a:srgbClr val="FFFFFF"/>
              </a:solidFill>
              <a:latin typeface="Calibri Light" panose="020F0302020204030204" charset="0"/>
              <a:ea typeface="Canva Sans" panose="020B0503030501040103"/>
              <a:cs typeface="Calibri Light" panose="020F0302020204030204" charset="0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libri Light" panose="020F0302020204030204" charset="0"/>
                <a:ea typeface="Canva Sans" panose="020B0503030501040103"/>
                <a:cs typeface="Calibri Light" panose="020F0302020204030204" charset="0"/>
                <a:sym typeface="Canva Sans" panose="020B0503030501040103"/>
              </a:rPr>
              <a:t>• Business Insights and Recommendations</a:t>
            </a:r>
            <a:r>
              <a:rPr lang="en-US" sz="300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.</a:t>
            </a:r>
            <a:endParaRPr lang="en-US" sz="3000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2242</Words>
  <Application>WPS Presentation</Application>
  <PresentationFormat>On-screen Show (4:3)</PresentationFormat>
  <Paragraphs>147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SimSun</vt:lpstr>
      <vt:lpstr>Wingdings</vt:lpstr>
      <vt:lpstr>Academy</vt:lpstr>
      <vt:lpstr>Fira Code</vt:lpstr>
      <vt:lpstr>Canva Sans</vt:lpstr>
      <vt:lpstr>Bricolage Grotesque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Presented By: Abhishek</dc:title>
  <dc:creator/>
  <cp:lastModifiedBy>ABHISHEK TANDLE</cp:lastModifiedBy>
  <cp:revision>12</cp:revision>
  <dcterms:created xsi:type="dcterms:W3CDTF">2006-08-16T00:00:00Z</dcterms:created>
  <dcterms:modified xsi:type="dcterms:W3CDTF">2025-12-11T10:05:44Z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E952C10F19414DFD8FDE7028776510A7_12</vt:lpwstr>
  </property>
  <property fmtid="{D5CDD505-2E9C-101B-9397-08002B2CF9AE}" pid="3" name="KSOProductBuildVer">
    <vt:lpwstr>1033-12.2.0.23155</vt:lpwstr>
  </property>
</Properties>
</file>

<file path=docProps/thumbnail.jpeg>
</file>